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1" r:id="rId3"/>
    <p:sldId id="260" r:id="rId4"/>
    <p:sldId id="259" r:id="rId5"/>
    <p:sldId id="262" r:id="rId6"/>
  </p:sldIdLst>
  <p:sldSz cx="23810913" cy="16057563"/>
  <p:notesSz cx="6858000" cy="9144000"/>
  <p:defaultTextStyle>
    <a:defPPr>
      <a:defRPr lang="en-US"/>
    </a:defPPr>
    <a:lvl1pPr marL="0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1pPr>
    <a:lvl2pPr marL="862874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2pPr>
    <a:lvl3pPr marL="1725747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3pPr>
    <a:lvl4pPr marL="2588621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4pPr>
    <a:lvl5pPr marL="3451494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5pPr>
    <a:lvl6pPr marL="4314368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6pPr>
    <a:lvl7pPr marL="5177241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7pPr>
    <a:lvl8pPr marL="6040115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8pPr>
    <a:lvl9pPr marL="6902988" algn="l" defTabSz="1725747" rtl="0" eaLnBrk="1" latinLnBrk="0" hangingPunct="1">
      <a:defRPr sz="339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5E9"/>
    <a:srgbClr val="7C7C7C"/>
    <a:srgbClr val="CB6E3B"/>
    <a:srgbClr val="CF5C36"/>
    <a:srgbClr val="EFC88B"/>
    <a:srgbClr val="CC00CC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สไตล์สีปานกลาง 2 - เน้น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สไตล์สีปานกลาง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49" d="100"/>
          <a:sy n="49" d="100"/>
        </p:scale>
        <p:origin x="211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85819" y="2627940"/>
            <a:ext cx="20239276" cy="5590411"/>
          </a:xfrm>
        </p:spPr>
        <p:txBody>
          <a:bodyPr anchor="b"/>
          <a:lstStyle>
            <a:lvl1pPr algn="ctr">
              <a:defRPr sz="14048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6364" y="8433939"/>
            <a:ext cx="17858185" cy="3876860"/>
          </a:xfrm>
        </p:spPr>
        <p:txBody>
          <a:bodyPr/>
          <a:lstStyle>
            <a:lvl1pPr marL="0" indent="0" algn="ctr">
              <a:buNone/>
              <a:defRPr sz="5619"/>
            </a:lvl1pPr>
            <a:lvl2pPr marL="1070488" indent="0" algn="ctr">
              <a:buNone/>
              <a:defRPr sz="4683"/>
            </a:lvl2pPr>
            <a:lvl3pPr marL="2140976" indent="0" algn="ctr">
              <a:buNone/>
              <a:defRPr sz="4215"/>
            </a:lvl3pPr>
            <a:lvl4pPr marL="3211464" indent="0" algn="ctr">
              <a:buNone/>
              <a:defRPr sz="3746"/>
            </a:lvl4pPr>
            <a:lvl5pPr marL="4281952" indent="0" algn="ctr">
              <a:buNone/>
              <a:defRPr sz="3746"/>
            </a:lvl5pPr>
            <a:lvl6pPr marL="5352440" indent="0" algn="ctr">
              <a:buNone/>
              <a:defRPr sz="3746"/>
            </a:lvl6pPr>
            <a:lvl7pPr marL="6422928" indent="0" algn="ctr">
              <a:buNone/>
              <a:defRPr sz="3746"/>
            </a:lvl7pPr>
            <a:lvl8pPr marL="7493417" indent="0" algn="ctr">
              <a:buNone/>
              <a:defRPr sz="3746"/>
            </a:lvl8pPr>
            <a:lvl9pPr marL="8563905" indent="0" algn="ctr">
              <a:buNone/>
              <a:defRPr sz="3746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95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6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039686" y="854917"/>
            <a:ext cx="5134228" cy="13608042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7002" y="854917"/>
            <a:ext cx="15105048" cy="13608042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31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48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4600" y="4003244"/>
            <a:ext cx="20536912" cy="6679499"/>
          </a:xfrm>
        </p:spPr>
        <p:txBody>
          <a:bodyPr anchor="b"/>
          <a:lstStyle>
            <a:lvl1pPr>
              <a:defRPr sz="14048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600" y="10745934"/>
            <a:ext cx="20536912" cy="3512591"/>
          </a:xfrm>
        </p:spPr>
        <p:txBody>
          <a:bodyPr/>
          <a:lstStyle>
            <a:lvl1pPr marL="0" indent="0">
              <a:buNone/>
              <a:defRPr sz="5619">
                <a:solidFill>
                  <a:schemeClr val="tx1"/>
                </a:solidFill>
              </a:defRPr>
            </a:lvl1pPr>
            <a:lvl2pPr marL="1070488" indent="0">
              <a:buNone/>
              <a:defRPr sz="4683">
                <a:solidFill>
                  <a:schemeClr val="tx1">
                    <a:tint val="75000"/>
                  </a:schemeClr>
                </a:solidFill>
              </a:defRPr>
            </a:lvl2pPr>
            <a:lvl3pPr marL="2140976" indent="0">
              <a:buNone/>
              <a:defRPr sz="4215">
                <a:solidFill>
                  <a:schemeClr val="tx1">
                    <a:tint val="75000"/>
                  </a:schemeClr>
                </a:solidFill>
              </a:defRPr>
            </a:lvl3pPr>
            <a:lvl4pPr marL="3211464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4pPr>
            <a:lvl5pPr marL="4281952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5pPr>
            <a:lvl6pPr marL="5352440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6pPr>
            <a:lvl7pPr marL="6422928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7pPr>
            <a:lvl8pPr marL="7493417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8pPr>
            <a:lvl9pPr marL="8563905" indent="0">
              <a:buNone/>
              <a:defRPr sz="37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79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7000" y="4274583"/>
            <a:ext cx="10119638" cy="10188376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54275" y="4274583"/>
            <a:ext cx="10119638" cy="10188376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9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854920"/>
            <a:ext cx="20536912" cy="3103720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0104" y="3936334"/>
            <a:ext cx="10073131" cy="1929137"/>
          </a:xfrm>
        </p:spPr>
        <p:txBody>
          <a:bodyPr anchor="b"/>
          <a:lstStyle>
            <a:lvl1pPr marL="0" indent="0">
              <a:buNone/>
              <a:defRPr sz="5619" b="1"/>
            </a:lvl1pPr>
            <a:lvl2pPr marL="1070488" indent="0">
              <a:buNone/>
              <a:defRPr sz="4683" b="1"/>
            </a:lvl2pPr>
            <a:lvl3pPr marL="2140976" indent="0">
              <a:buNone/>
              <a:defRPr sz="4215" b="1"/>
            </a:lvl3pPr>
            <a:lvl4pPr marL="3211464" indent="0">
              <a:buNone/>
              <a:defRPr sz="3746" b="1"/>
            </a:lvl4pPr>
            <a:lvl5pPr marL="4281952" indent="0">
              <a:buNone/>
              <a:defRPr sz="3746" b="1"/>
            </a:lvl5pPr>
            <a:lvl6pPr marL="5352440" indent="0">
              <a:buNone/>
              <a:defRPr sz="3746" b="1"/>
            </a:lvl6pPr>
            <a:lvl7pPr marL="6422928" indent="0">
              <a:buNone/>
              <a:defRPr sz="3746" b="1"/>
            </a:lvl7pPr>
            <a:lvl8pPr marL="7493417" indent="0">
              <a:buNone/>
              <a:defRPr sz="3746" b="1"/>
            </a:lvl8pPr>
            <a:lvl9pPr marL="8563905" indent="0">
              <a:buNone/>
              <a:defRPr sz="3746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104" y="5865471"/>
            <a:ext cx="10073131" cy="862722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054276" y="3936334"/>
            <a:ext cx="10122739" cy="1929137"/>
          </a:xfrm>
        </p:spPr>
        <p:txBody>
          <a:bodyPr anchor="b"/>
          <a:lstStyle>
            <a:lvl1pPr marL="0" indent="0">
              <a:buNone/>
              <a:defRPr sz="5619" b="1"/>
            </a:lvl1pPr>
            <a:lvl2pPr marL="1070488" indent="0">
              <a:buNone/>
              <a:defRPr sz="4683" b="1"/>
            </a:lvl2pPr>
            <a:lvl3pPr marL="2140976" indent="0">
              <a:buNone/>
              <a:defRPr sz="4215" b="1"/>
            </a:lvl3pPr>
            <a:lvl4pPr marL="3211464" indent="0">
              <a:buNone/>
              <a:defRPr sz="3746" b="1"/>
            </a:lvl4pPr>
            <a:lvl5pPr marL="4281952" indent="0">
              <a:buNone/>
              <a:defRPr sz="3746" b="1"/>
            </a:lvl5pPr>
            <a:lvl6pPr marL="5352440" indent="0">
              <a:buNone/>
              <a:defRPr sz="3746" b="1"/>
            </a:lvl6pPr>
            <a:lvl7pPr marL="6422928" indent="0">
              <a:buNone/>
              <a:defRPr sz="3746" b="1"/>
            </a:lvl7pPr>
            <a:lvl8pPr marL="7493417" indent="0">
              <a:buNone/>
              <a:defRPr sz="3746" b="1"/>
            </a:lvl8pPr>
            <a:lvl9pPr marL="8563905" indent="0">
              <a:buNone/>
              <a:defRPr sz="3746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054276" y="5865471"/>
            <a:ext cx="10122739" cy="862722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63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014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1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1070504"/>
            <a:ext cx="7679639" cy="3746765"/>
          </a:xfrm>
        </p:spPr>
        <p:txBody>
          <a:bodyPr anchor="b"/>
          <a:lstStyle>
            <a:lvl1pPr>
              <a:defRPr sz="7492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22739" y="2311995"/>
            <a:ext cx="12054275" cy="11411277"/>
          </a:xfrm>
        </p:spPr>
        <p:txBody>
          <a:bodyPr/>
          <a:lstStyle>
            <a:lvl1pPr>
              <a:defRPr sz="7492"/>
            </a:lvl1pPr>
            <a:lvl2pPr>
              <a:defRPr sz="6556"/>
            </a:lvl2pPr>
            <a:lvl3pPr>
              <a:defRPr sz="5619"/>
            </a:lvl3pPr>
            <a:lvl4pPr>
              <a:defRPr sz="4683"/>
            </a:lvl4pPr>
            <a:lvl5pPr>
              <a:defRPr sz="4683"/>
            </a:lvl5pPr>
            <a:lvl6pPr>
              <a:defRPr sz="4683"/>
            </a:lvl6pPr>
            <a:lvl7pPr>
              <a:defRPr sz="4683"/>
            </a:lvl7pPr>
            <a:lvl8pPr>
              <a:defRPr sz="4683"/>
            </a:lvl8pPr>
            <a:lvl9pPr>
              <a:defRPr sz="4683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0102" y="4817269"/>
            <a:ext cx="7679639" cy="8924587"/>
          </a:xfrm>
        </p:spPr>
        <p:txBody>
          <a:bodyPr/>
          <a:lstStyle>
            <a:lvl1pPr marL="0" indent="0">
              <a:buNone/>
              <a:defRPr sz="3746"/>
            </a:lvl1pPr>
            <a:lvl2pPr marL="1070488" indent="0">
              <a:buNone/>
              <a:defRPr sz="3278"/>
            </a:lvl2pPr>
            <a:lvl3pPr marL="2140976" indent="0">
              <a:buNone/>
              <a:defRPr sz="2810"/>
            </a:lvl3pPr>
            <a:lvl4pPr marL="3211464" indent="0">
              <a:buNone/>
              <a:defRPr sz="2341"/>
            </a:lvl4pPr>
            <a:lvl5pPr marL="4281952" indent="0">
              <a:buNone/>
              <a:defRPr sz="2341"/>
            </a:lvl5pPr>
            <a:lvl6pPr marL="5352440" indent="0">
              <a:buNone/>
              <a:defRPr sz="2341"/>
            </a:lvl6pPr>
            <a:lvl7pPr marL="6422928" indent="0">
              <a:buNone/>
              <a:defRPr sz="2341"/>
            </a:lvl7pPr>
            <a:lvl8pPr marL="7493417" indent="0">
              <a:buNone/>
              <a:defRPr sz="2341"/>
            </a:lvl8pPr>
            <a:lvl9pPr marL="8563905" indent="0">
              <a:buNone/>
              <a:defRPr sz="234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55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02" y="1070504"/>
            <a:ext cx="7679639" cy="3746765"/>
          </a:xfrm>
        </p:spPr>
        <p:txBody>
          <a:bodyPr anchor="b"/>
          <a:lstStyle>
            <a:lvl1pPr>
              <a:defRPr sz="7492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22739" y="2311995"/>
            <a:ext cx="12054275" cy="11411277"/>
          </a:xfrm>
        </p:spPr>
        <p:txBody>
          <a:bodyPr anchor="t"/>
          <a:lstStyle>
            <a:lvl1pPr marL="0" indent="0">
              <a:buNone/>
              <a:defRPr sz="7492"/>
            </a:lvl1pPr>
            <a:lvl2pPr marL="1070488" indent="0">
              <a:buNone/>
              <a:defRPr sz="6556"/>
            </a:lvl2pPr>
            <a:lvl3pPr marL="2140976" indent="0">
              <a:buNone/>
              <a:defRPr sz="5619"/>
            </a:lvl3pPr>
            <a:lvl4pPr marL="3211464" indent="0">
              <a:buNone/>
              <a:defRPr sz="4683"/>
            </a:lvl4pPr>
            <a:lvl5pPr marL="4281952" indent="0">
              <a:buNone/>
              <a:defRPr sz="4683"/>
            </a:lvl5pPr>
            <a:lvl6pPr marL="5352440" indent="0">
              <a:buNone/>
              <a:defRPr sz="4683"/>
            </a:lvl6pPr>
            <a:lvl7pPr marL="6422928" indent="0">
              <a:buNone/>
              <a:defRPr sz="4683"/>
            </a:lvl7pPr>
            <a:lvl8pPr marL="7493417" indent="0">
              <a:buNone/>
              <a:defRPr sz="4683"/>
            </a:lvl8pPr>
            <a:lvl9pPr marL="8563905" indent="0">
              <a:buNone/>
              <a:defRPr sz="4683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0102" y="4817269"/>
            <a:ext cx="7679639" cy="8924587"/>
          </a:xfrm>
        </p:spPr>
        <p:txBody>
          <a:bodyPr/>
          <a:lstStyle>
            <a:lvl1pPr marL="0" indent="0">
              <a:buNone/>
              <a:defRPr sz="3746"/>
            </a:lvl1pPr>
            <a:lvl2pPr marL="1070488" indent="0">
              <a:buNone/>
              <a:defRPr sz="3278"/>
            </a:lvl2pPr>
            <a:lvl3pPr marL="2140976" indent="0">
              <a:buNone/>
              <a:defRPr sz="2810"/>
            </a:lvl3pPr>
            <a:lvl4pPr marL="3211464" indent="0">
              <a:buNone/>
              <a:defRPr sz="2341"/>
            </a:lvl4pPr>
            <a:lvl5pPr marL="4281952" indent="0">
              <a:buNone/>
              <a:defRPr sz="2341"/>
            </a:lvl5pPr>
            <a:lvl6pPr marL="5352440" indent="0">
              <a:buNone/>
              <a:defRPr sz="2341"/>
            </a:lvl6pPr>
            <a:lvl7pPr marL="6422928" indent="0">
              <a:buNone/>
              <a:defRPr sz="2341"/>
            </a:lvl7pPr>
            <a:lvl8pPr marL="7493417" indent="0">
              <a:buNone/>
              <a:defRPr sz="2341"/>
            </a:lvl8pPr>
            <a:lvl9pPr marL="8563905" indent="0">
              <a:buNone/>
              <a:defRPr sz="234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89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7001" y="854920"/>
            <a:ext cx="20536912" cy="3103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7001" y="4274583"/>
            <a:ext cx="20536912" cy="10188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37000" y="14882985"/>
            <a:ext cx="5357455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A0AB7-05F1-465A-992F-725290CEB1B4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87365" y="14882985"/>
            <a:ext cx="8036183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816458" y="14882985"/>
            <a:ext cx="5357455" cy="854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DEE3D-1776-4E0F-8E23-1EF2E11B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92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40976" rtl="0" eaLnBrk="1" latinLnBrk="0" hangingPunct="1">
        <a:lnSpc>
          <a:spcPct val="90000"/>
        </a:lnSpc>
        <a:spcBef>
          <a:spcPct val="0"/>
        </a:spcBef>
        <a:buNone/>
        <a:defRPr sz="1030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5244" indent="-535244" algn="l" defTabSz="2140976" rtl="0" eaLnBrk="1" latinLnBrk="0" hangingPunct="1">
        <a:lnSpc>
          <a:spcPct val="90000"/>
        </a:lnSpc>
        <a:spcBef>
          <a:spcPts val="2341"/>
        </a:spcBef>
        <a:buFont typeface="Arial" panose="020B0604020202020204" pitchFamily="34" charset="0"/>
        <a:buChar char="•"/>
        <a:defRPr sz="6556" kern="1200">
          <a:solidFill>
            <a:schemeClr val="tx1"/>
          </a:solidFill>
          <a:latin typeface="+mn-lt"/>
          <a:ea typeface="+mn-ea"/>
          <a:cs typeface="+mn-cs"/>
        </a:defRPr>
      </a:lvl1pPr>
      <a:lvl2pPr marL="1605732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5619" kern="1200">
          <a:solidFill>
            <a:schemeClr val="tx1"/>
          </a:solidFill>
          <a:latin typeface="+mn-lt"/>
          <a:ea typeface="+mn-ea"/>
          <a:cs typeface="+mn-cs"/>
        </a:defRPr>
      </a:lvl2pPr>
      <a:lvl3pPr marL="2676220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683" kern="1200">
          <a:solidFill>
            <a:schemeClr val="tx1"/>
          </a:solidFill>
          <a:latin typeface="+mn-lt"/>
          <a:ea typeface="+mn-ea"/>
          <a:cs typeface="+mn-cs"/>
        </a:defRPr>
      </a:lvl3pPr>
      <a:lvl4pPr marL="3746708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4pPr>
      <a:lvl5pPr marL="4817196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5pPr>
      <a:lvl6pPr marL="5887684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6pPr>
      <a:lvl7pPr marL="6958173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7pPr>
      <a:lvl8pPr marL="8028661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8pPr>
      <a:lvl9pPr marL="9099149" indent="-535244" algn="l" defTabSz="2140976" rtl="0" eaLnBrk="1" latinLnBrk="0" hangingPunct="1">
        <a:lnSpc>
          <a:spcPct val="90000"/>
        </a:lnSpc>
        <a:spcBef>
          <a:spcPts val="1171"/>
        </a:spcBef>
        <a:buFont typeface="Arial" panose="020B0604020202020204" pitchFamily="34" charset="0"/>
        <a:buChar char="•"/>
        <a:defRPr sz="42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1pPr>
      <a:lvl2pPr marL="1070488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2pPr>
      <a:lvl3pPr marL="2140976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3pPr>
      <a:lvl4pPr marL="3211464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4pPr>
      <a:lvl5pPr marL="4281952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5pPr>
      <a:lvl6pPr marL="5352440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6pPr>
      <a:lvl7pPr marL="6422928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7pPr>
      <a:lvl8pPr marL="7493417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8pPr>
      <a:lvl9pPr marL="8563905" algn="l" defTabSz="2140976" rtl="0" eaLnBrk="1" latinLnBrk="0" hangingPunct="1">
        <a:defRPr sz="42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hyperlink" Target="https://www.remix3d.com/details/G009SWXHMXXR" TargetMode="External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microsoft.com/office/2017/06/relationships/model3d" Target="../media/model3d1.glb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5" Type="http://schemas.openxmlformats.org/officeDocument/2006/relationships/image" Target="../media/image11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4.png"/><Relationship Id="rId5" Type="http://schemas.openxmlformats.org/officeDocument/2006/relationships/image" Target="../media/image4.jpg"/><Relationship Id="rId10" Type="http://schemas.openxmlformats.org/officeDocument/2006/relationships/image" Target="../media/image13.png"/><Relationship Id="rId4" Type="http://schemas.openxmlformats.org/officeDocument/2006/relationships/image" Target="../media/image3.jp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3" Type="http://schemas.openxmlformats.org/officeDocument/2006/relationships/image" Target="../media/image2.jp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microsoft.com/office/2007/relationships/hdphoto" Target="../media/hdphoto1.wdp"/><Relationship Id="rId5" Type="http://schemas.openxmlformats.org/officeDocument/2006/relationships/image" Target="../media/image4.jpg"/><Relationship Id="rId10" Type="http://schemas.openxmlformats.org/officeDocument/2006/relationships/image" Target="../media/image18.png"/><Relationship Id="rId4" Type="http://schemas.openxmlformats.org/officeDocument/2006/relationships/image" Target="../media/image3.jp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C56F0EC-C5BE-436F-8FC6-3887C288E093}"/>
              </a:ext>
            </a:extLst>
          </p:cNvPr>
          <p:cNvSpPr/>
          <p:nvPr/>
        </p:nvSpPr>
        <p:spPr>
          <a:xfrm>
            <a:off x="7942997" y="-47211"/>
            <a:ext cx="8023100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57FE330-7C72-4889-9D44-76C6503ABA90}"/>
              </a:ext>
            </a:extLst>
          </p:cNvPr>
          <p:cNvSpPr/>
          <p:nvPr/>
        </p:nvSpPr>
        <p:spPr>
          <a:xfrm>
            <a:off x="-30442" y="8019439"/>
            <a:ext cx="7973435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15DEE8F-B471-4B98-AE12-F91406C3F4F0}"/>
              </a:ext>
            </a:extLst>
          </p:cNvPr>
          <p:cNvSpPr/>
          <p:nvPr/>
        </p:nvSpPr>
        <p:spPr>
          <a:xfrm>
            <a:off x="15966098" y="8019439"/>
            <a:ext cx="7875254" cy="8038124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รูปภาพ 4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190" y="1417766"/>
            <a:ext cx="3368606" cy="33686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6566" y="1237878"/>
            <a:ext cx="3728382" cy="37283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รูปภาพ 7"/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8312" y="9003689"/>
            <a:ext cx="3628430" cy="36284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กล่องข้อความ 10"/>
          <p:cNvSpPr txBox="1"/>
          <p:nvPr/>
        </p:nvSpPr>
        <p:spPr>
          <a:xfrm>
            <a:off x="646187" y="6080784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PROJECT INFO</a:t>
            </a:r>
          </a:p>
        </p:txBody>
      </p:sp>
      <p:sp>
        <p:nvSpPr>
          <p:cNvPr id="12" name="กล่องข้อความ 11"/>
          <p:cNvSpPr txBox="1"/>
          <p:nvPr/>
        </p:nvSpPr>
        <p:spPr>
          <a:xfrm>
            <a:off x="9652820" y="6086432"/>
            <a:ext cx="43206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DRAWING</a:t>
            </a:r>
          </a:p>
        </p:txBody>
      </p:sp>
      <p:sp>
        <p:nvSpPr>
          <p:cNvPr id="16" name="กล่องข้อความ 15"/>
          <p:cNvSpPr txBox="1"/>
          <p:nvPr/>
        </p:nvSpPr>
        <p:spPr>
          <a:xfrm>
            <a:off x="8134552" y="14135630"/>
            <a:ext cx="7732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MATERIAL&amp;SPEC </a:t>
            </a:r>
          </a:p>
        </p:txBody>
      </p:sp>
      <p:pic>
        <p:nvPicPr>
          <p:cNvPr id="19" name="รูปภาพ 1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4012" y="9247412"/>
            <a:ext cx="3140986" cy="31409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กล่องข้อความ 19"/>
          <p:cNvSpPr txBox="1"/>
          <p:nvPr/>
        </p:nvSpPr>
        <p:spPr>
          <a:xfrm>
            <a:off x="17302110" y="14135630"/>
            <a:ext cx="54000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ADMIN ZONE</a:t>
            </a: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646187" y="5419851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ข้อมูลโครงการ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18" name="กล่องข้อความ 17"/>
          <p:cNvSpPr txBox="1"/>
          <p:nvPr/>
        </p:nvSpPr>
        <p:spPr>
          <a:xfrm>
            <a:off x="8642140" y="5419851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แบบก่อสร้าง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2" name="กล่องข้อความ 21"/>
          <p:cNvSpPr txBox="1"/>
          <p:nvPr/>
        </p:nvSpPr>
        <p:spPr>
          <a:xfrm>
            <a:off x="8147295" y="13454588"/>
            <a:ext cx="75388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ข้อมูลรายละเอียดวัสดุ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4" name="กล่องข้อความ 23"/>
          <p:cNvSpPr txBox="1"/>
          <p:nvPr/>
        </p:nvSpPr>
        <p:spPr>
          <a:xfrm>
            <a:off x="16187869" y="13454588"/>
            <a:ext cx="76534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สำหรับผู้บริหารโครงการ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34" name="กล่องข้อความ 33"/>
          <p:cNvSpPr txBox="1"/>
          <p:nvPr/>
        </p:nvSpPr>
        <p:spPr>
          <a:xfrm>
            <a:off x="16734078" y="6083370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TODAY REPORT</a:t>
            </a:r>
          </a:p>
        </p:txBody>
      </p:sp>
      <p:sp>
        <p:nvSpPr>
          <p:cNvPr id="35" name="กล่องข้อความ 34"/>
          <p:cNvSpPr txBox="1"/>
          <p:nvPr/>
        </p:nvSpPr>
        <p:spPr>
          <a:xfrm>
            <a:off x="16642196" y="5420877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แผนงานรายวัน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15" name="กล่องข้อความ 14"/>
          <p:cNvSpPr txBox="1"/>
          <p:nvPr/>
        </p:nvSpPr>
        <p:spPr>
          <a:xfrm>
            <a:off x="1071697" y="14039879"/>
            <a:ext cx="6094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latin typeface="LilyUPC" panose="020B0604020202020204" pitchFamily="34" charset="-34"/>
                <a:cs typeface="LilyUPC" panose="020B0604020202020204" pitchFamily="34" charset="-34"/>
              </a:rPr>
              <a:t>3</a:t>
            </a:r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D Model Preview</a:t>
            </a: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802203" y="13454588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โมเดล 3 มิติ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F76D39-141D-45F3-BAB4-BD3DAE4A21F2}"/>
              </a:ext>
            </a:extLst>
          </p:cNvPr>
          <p:cNvPicPr>
            <a:picLocks noChangeAspect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2817" y="1180715"/>
            <a:ext cx="3842710" cy="38427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3D Model 8" descr="Texture this house">
                <a:extLst>
                  <a:ext uri="{FF2B5EF4-FFF2-40B4-BE49-F238E27FC236}">
                    <a16:creationId xmlns:a16="http://schemas.microsoft.com/office/drawing/2014/main" id="{81868464-CAD8-47CC-BF05-CF722740509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63480811"/>
                  </p:ext>
                </p:extLst>
              </p:nvPr>
            </p:nvGraphicFramePr>
            <p:xfrm>
              <a:off x="1065499" y="7907297"/>
              <a:ext cx="5263019" cy="5320121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5263019" cy="5320121"/>
                    </a:xfrm>
                    <a:prstGeom prst="rect">
                      <a:avLst/>
                    </a:prstGeom>
                  </am3d:spPr>
                  <am3d:camera>
                    <am3d:pos x="0" y="0" z="705535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409" d="1000000"/>
                    <am3d:preTrans dx="0" dy="-7247417" dz="-252333"/>
                    <am3d:scale>
                      <am3d:sx n="1000000" d="1000000"/>
                      <am3d:sy n="1000000" d="1000000"/>
                      <am3d:sz n="1000000" d="1000000"/>
                    </am3d:scale>
                    <am3d:rot ax="1721917" ay="-2199471" az="-1085992"/>
                    <am3d:postTrans dx="0" dy="0" dz="0"/>
                  </am3d:trans>
                  <am3d:attrSrcUrl r:id="rId13"/>
                  <am3d:raster rName="Office3DRenderer" rVer="16.0.8326">
                    <am3d:blip r:embed="rId14"/>
                  </am3d:raster>
                  <am3d:objViewport viewportSz="61957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3D Model 8" descr="Texture this house">
                <a:extLst>
                  <a:ext uri="{FF2B5EF4-FFF2-40B4-BE49-F238E27FC236}">
                    <a16:creationId xmlns:a16="http://schemas.microsoft.com/office/drawing/2014/main" id="{81868464-CAD8-47CC-BF05-CF72274050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65499" y="7907297"/>
                <a:ext cx="5263019" cy="53201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9442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Flowchart: Terminator 58">
            <a:extLst>
              <a:ext uri="{FF2B5EF4-FFF2-40B4-BE49-F238E27FC236}">
                <a16:creationId xmlns:a16="http://schemas.microsoft.com/office/drawing/2014/main" id="{920E2457-0C65-4A22-80C2-A07593C8C982}"/>
              </a:ext>
            </a:extLst>
          </p:cNvPr>
          <p:cNvSpPr/>
          <p:nvPr/>
        </p:nvSpPr>
        <p:spPr>
          <a:xfrm>
            <a:off x="5382209" y="8307928"/>
            <a:ext cx="9562717" cy="2962023"/>
          </a:xfrm>
          <a:prstGeom prst="flowChartTerminator">
            <a:avLst/>
          </a:prstGeom>
          <a:solidFill>
            <a:srgbClr val="EEE5E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AC23E97-529A-4C34-9D1D-CBD76C087202}"/>
              </a:ext>
            </a:extLst>
          </p:cNvPr>
          <p:cNvSpPr/>
          <p:nvPr/>
        </p:nvSpPr>
        <p:spPr>
          <a:xfrm rot="5400000">
            <a:off x="3944766" y="-3992551"/>
            <a:ext cx="8076563" cy="15966101"/>
          </a:xfrm>
          <a:prstGeom prst="rect">
            <a:avLst/>
          </a:prstGeom>
          <a:solidFill>
            <a:srgbClr val="EEE5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lowchart: Terminator 51">
            <a:extLst>
              <a:ext uri="{FF2B5EF4-FFF2-40B4-BE49-F238E27FC236}">
                <a16:creationId xmlns:a16="http://schemas.microsoft.com/office/drawing/2014/main" id="{0FD6F05A-1FCB-414F-B423-E24AE1A4BD38}"/>
              </a:ext>
            </a:extLst>
          </p:cNvPr>
          <p:cNvSpPr/>
          <p:nvPr/>
        </p:nvSpPr>
        <p:spPr>
          <a:xfrm>
            <a:off x="5124927" y="675932"/>
            <a:ext cx="9857624" cy="3043287"/>
          </a:xfrm>
          <a:prstGeom prst="flowChartTerminator">
            <a:avLst/>
          </a:prstGeom>
          <a:solidFill>
            <a:srgbClr val="7C7C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15DEE8F-B471-4B98-AE12-F91406C3F4F0}"/>
              </a:ext>
            </a:extLst>
          </p:cNvPr>
          <p:cNvSpPr/>
          <p:nvPr/>
        </p:nvSpPr>
        <p:spPr>
          <a:xfrm>
            <a:off x="15966098" y="-47784"/>
            <a:ext cx="7875254" cy="16105347"/>
          </a:xfrm>
          <a:prstGeom prst="rect">
            <a:avLst/>
          </a:prstGeom>
          <a:solidFill>
            <a:srgbClr val="EFC88B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5656" y="960247"/>
            <a:ext cx="3728382" cy="37283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กล่องข้อความ 11"/>
          <p:cNvSpPr txBox="1"/>
          <p:nvPr/>
        </p:nvSpPr>
        <p:spPr>
          <a:xfrm>
            <a:off x="17851910" y="5808801"/>
            <a:ext cx="43206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DRAWING</a:t>
            </a:r>
          </a:p>
        </p:txBody>
      </p:sp>
      <p:pic>
        <p:nvPicPr>
          <p:cNvPr id="19" name="รูปภาพ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3610" y="8843764"/>
            <a:ext cx="3140986" cy="3140984"/>
          </a:xfrm>
          <a:prstGeom prst="roundRect">
            <a:avLst>
              <a:gd name="adj" fmla="val 8594"/>
            </a:avLst>
          </a:prstGeom>
          <a:solidFill>
            <a:srgbClr val="7C7C7C"/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กล่องข้อความ 19"/>
          <p:cNvSpPr txBox="1"/>
          <p:nvPr/>
        </p:nvSpPr>
        <p:spPr>
          <a:xfrm>
            <a:off x="17247585" y="13640065"/>
            <a:ext cx="54000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ADMIN ZONE</a:t>
            </a:r>
          </a:p>
        </p:txBody>
      </p:sp>
      <p:sp>
        <p:nvSpPr>
          <p:cNvPr id="18" name="กล่องข้อความ 17"/>
          <p:cNvSpPr txBox="1"/>
          <p:nvPr/>
        </p:nvSpPr>
        <p:spPr>
          <a:xfrm>
            <a:off x="16748943" y="5062256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แบบก่อสร้างล่าสุด</a:t>
            </a:r>
            <a:endParaRPr lang="en-US" sz="8000" dirty="0">
              <a:solidFill>
                <a:schemeClr val="bg1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4" name="กล่องข้อความ 23"/>
          <p:cNvSpPr txBox="1"/>
          <p:nvPr/>
        </p:nvSpPr>
        <p:spPr>
          <a:xfrm>
            <a:off x="16123196" y="12829279"/>
            <a:ext cx="76534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สำหรับผู้บริหารโครงการ</a:t>
            </a:r>
            <a:endParaRPr lang="en-US" sz="8000" dirty="0">
              <a:solidFill>
                <a:schemeClr val="bg1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068F948D-C4A8-415C-BAE4-2DD3C2E7D36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09" y="8394040"/>
            <a:ext cx="4485940" cy="727460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5D3D3DC-811A-4E76-9822-0877378E0C5F}"/>
              </a:ext>
            </a:extLst>
          </p:cNvPr>
          <p:cNvSpPr txBox="1"/>
          <p:nvPr/>
        </p:nvSpPr>
        <p:spPr>
          <a:xfrm>
            <a:off x="5722096" y="12329622"/>
            <a:ext cx="9986815" cy="1323439"/>
          </a:xfrm>
          <a:prstGeom prst="rect">
            <a:avLst/>
          </a:prstGeom>
          <a:solidFill>
            <a:schemeClr val="bg2">
              <a:alpha val="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POWERED BY DISENO CO.,LTD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(</a:t>
            </a:r>
            <a:r>
              <a:rPr lang="th-TH" sz="40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ผู้ออกแบบ </a:t>
            </a:r>
            <a:r>
              <a:rPr lang="en-US" sz="40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Designer</a:t>
            </a:r>
            <a:r>
              <a:rPr lang="en-US" sz="4000" dirty="0">
                <a:solidFill>
                  <a:schemeClr val="bg1"/>
                </a:solidFill>
              </a:rPr>
              <a:t>) 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0D261C5-67D3-4213-8933-73005844726A}"/>
              </a:ext>
            </a:extLst>
          </p:cNvPr>
          <p:cNvGrpSpPr/>
          <p:nvPr/>
        </p:nvGrpSpPr>
        <p:grpSpPr>
          <a:xfrm>
            <a:off x="4944896" y="9022724"/>
            <a:ext cx="10576033" cy="2962023"/>
            <a:chOff x="87959" y="11348914"/>
            <a:chExt cx="6790545" cy="1299317"/>
          </a:xfrm>
        </p:grpSpPr>
        <p:sp>
          <p:nvSpPr>
            <p:cNvPr id="40" name="Flowchart: Terminator 39">
              <a:extLst>
                <a:ext uri="{FF2B5EF4-FFF2-40B4-BE49-F238E27FC236}">
                  <a16:creationId xmlns:a16="http://schemas.microsoft.com/office/drawing/2014/main" id="{D9BEF0ED-1C12-4C75-A84E-8FE19EE4E2B0}"/>
                </a:ext>
              </a:extLst>
            </p:cNvPr>
            <p:cNvSpPr/>
            <p:nvPr/>
          </p:nvSpPr>
          <p:spPr>
            <a:xfrm>
              <a:off x="738578" y="11348914"/>
              <a:ext cx="6139926" cy="1299317"/>
            </a:xfrm>
            <a:prstGeom prst="flowChartTerminator">
              <a:avLst/>
            </a:prstGeom>
            <a:solidFill>
              <a:srgbClr val="CB6E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กล่องข้อความ 22">
              <a:extLst>
                <a:ext uri="{FF2B5EF4-FFF2-40B4-BE49-F238E27FC236}">
                  <a16:creationId xmlns:a16="http://schemas.microsoft.com/office/drawing/2014/main" id="{CA75478B-FC27-4C2F-AE6A-837ABB361228}"/>
                </a:ext>
              </a:extLst>
            </p:cNvPr>
            <p:cNvSpPr txBox="1"/>
            <p:nvPr/>
          </p:nvSpPr>
          <p:spPr>
            <a:xfrm>
              <a:off x="87959" y="11452631"/>
              <a:ext cx="6526632" cy="967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10000" dirty="0">
                  <a:solidFill>
                    <a:schemeClr val="bg1"/>
                  </a:solidFill>
                  <a:latin typeface="SB - Modern" panose="02000000000000000000" pitchFamily="2" charset="0"/>
                  <a:cs typeface="SB - Modern" panose="02000000000000000000" pitchFamily="2" charset="0"/>
                </a:rPr>
                <a:t>ติดต่อผู้ออกแบบ</a:t>
              </a:r>
              <a:endParaRPr lang="en-US" sz="100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385AAA4-552D-44B3-BAD5-5C1C173765B4}"/>
              </a:ext>
            </a:extLst>
          </p:cNvPr>
          <p:cNvSpPr txBox="1"/>
          <p:nvPr/>
        </p:nvSpPr>
        <p:spPr>
          <a:xfrm>
            <a:off x="4924371" y="13822712"/>
            <a:ext cx="10864609" cy="1785104"/>
          </a:xfrm>
          <a:prstGeom prst="rect">
            <a:avLst/>
          </a:prstGeom>
          <a:solidFill>
            <a:schemeClr val="bg2">
              <a:alpha val="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h-TH" sz="5500" dirty="0">
                <a:solidFill>
                  <a:schemeClr val="bg1"/>
                </a:solidFill>
              </a:rPr>
              <a:t>รับออกแบบ ก่อสร้าง ด้วยระบบ </a:t>
            </a:r>
            <a:r>
              <a:rPr lang="en-US" sz="5500" dirty="0">
                <a:solidFill>
                  <a:srgbClr val="FFFF00"/>
                </a:solidFill>
              </a:rPr>
              <a:t>BIM</a:t>
            </a:r>
            <a:r>
              <a:rPr lang="en-US" sz="5500" dirty="0">
                <a:solidFill>
                  <a:schemeClr val="bg1"/>
                </a:solidFill>
              </a:rPr>
              <a:t> </a:t>
            </a:r>
            <a:r>
              <a:rPr lang="th-TH" sz="5500" dirty="0">
                <a:solidFill>
                  <a:schemeClr val="bg1"/>
                </a:solidFill>
              </a:rPr>
              <a:t>ครบวงจร </a:t>
            </a:r>
          </a:p>
          <a:p>
            <a:pPr algn="ctr"/>
            <a:r>
              <a:rPr lang="th-TH" sz="5500" dirty="0">
                <a:solidFill>
                  <a:schemeClr val="bg1"/>
                </a:solidFill>
              </a:rPr>
              <a:t>โดย</a:t>
            </a:r>
            <a:r>
              <a:rPr lang="th-TH" sz="5500" dirty="0">
                <a:solidFill>
                  <a:srgbClr val="FF0000"/>
                </a:solidFill>
              </a:rPr>
              <a:t>สามัญวิศวกร</a:t>
            </a:r>
            <a:r>
              <a:rPr lang="th-TH" sz="5500" dirty="0">
                <a:solidFill>
                  <a:schemeClr val="bg1"/>
                </a:solidFill>
              </a:rPr>
              <a:t> และ</a:t>
            </a:r>
            <a:r>
              <a:rPr lang="th-TH" sz="5500" dirty="0">
                <a:solidFill>
                  <a:srgbClr val="FF0000"/>
                </a:solidFill>
              </a:rPr>
              <a:t>วุฒิวิศวกร</a:t>
            </a:r>
            <a:r>
              <a:rPr lang="th-TH" sz="5500" dirty="0">
                <a:solidFill>
                  <a:schemeClr val="bg1"/>
                </a:solidFill>
              </a:rPr>
              <a:t> ประสบการณ์กว่า 20 ปี </a:t>
            </a:r>
            <a:endParaRPr lang="en-US" sz="5500" dirty="0">
              <a:solidFill>
                <a:schemeClr val="bg1"/>
              </a:solidFill>
            </a:endParaRPr>
          </a:p>
        </p:txBody>
      </p:sp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4044C061-EE13-405C-9C68-1C69F206A795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9188" y="1521517"/>
            <a:ext cx="15171092" cy="6483372"/>
          </a:xfrm>
          <a:prstGeom prst="rect">
            <a:avLst/>
          </a:prstGeom>
          <a:noFill/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D59DB7DF-730A-4380-9189-CA6B32FFA8C5}"/>
              </a:ext>
            </a:extLst>
          </p:cNvPr>
          <p:cNvGrpSpPr/>
          <p:nvPr/>
        </p:nvGrpSpPr>
        <p:grpSpPr>
          <a:xfrm>
            <a:off x="4173753" y="1099181"/>
            <a:ext cx="12343614" cy="3043287"/>
            <a:chOff x="1917751" y="4688628"/>
            <a:chExt cx="12130594" cy="263602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642D218-4FE6-4998-9681-FE6AAE7CFCBB}"/>
                </a:ext>
              </a:extLst>
            </p:cNvPr>
            <p:cNvGrpSpPr/>
            <p:nvPr/>
          </p:nvGrpSpPr>
          <p:grpSpPr>
            <a:xfrm>
              <a:off x="2475251" y="4688628"/>
              <a:ext cx="11327181" cy="2636025"/>
              <a:chOff x="2475251" y="4688628"/>
              <a:chExt cx="11327181" cy="2636025"/>
            </a:xfrm>
          </p:grpSpPr>
          <p:sp>
            <p:nvSpPr>
              <p:cNvPr id="2" name="Flowchart: Terminator 1">
                <a:extLst>
                  <a:ext uri="{FF2B5EF4-FFF2-40B4-BE49-F238E27FC236}">
                    <a16:creationId xmlns:a16="http://schemas.microsoft.com/office/drawing/2014/main" id="{5B040A10-EB3F-40EF-A50C-B1398A0FEBF4}"/>
                  </a:ext>
                </a:extLst>
              </p:cNvPr>
              <p:cNvSpPr/>
              <p:nvPr/>
            </p:nvSpPr>
            <p:spPr>
              <a:xfrm>
                <a:off x="3268494" y="4688628"/>
                <a:ext cx="9687506" cy="2636025"/>
              </a:xfrm>
              <a:prstGeom prst="flowChartTerminator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กล่องข้อความ 14"/>
              <p:cNvSpPr txBox="1"/>
              <p:nvPr/>
            </p:nvSpPr>
            <p:spPr>
              <a:xfrm>
                <a:off x="2475251" y="5876705"/>
                <a:ext cx="11327181" cy="14129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h-TH" sz="10000" dirty="0">
                    <a:solidFill>
                      <a:srgbClr val="FFFF00"/>
                    </a:solidFill>
                    <a:latin typeface="LilyUPC" panose="020B0604020202020204" pitchFamily="34" charset="-34"/>
                    <a:cs typeface="LilyUPC" panose="020B0604020202020204" pitchFamily="34" charset="-34"/>
                  </a:rPr>
                  <a:t>3</a:t>
                </a:r>
                <a:r>
                  <a:rPr lang="en-US" sz="10000" dirty="0">
                    <a:solidFill>
                      <a:srgbClr val="FFFF00"/>
                    </a:solidFill>
                    <a:latin typeface="LilyUPC" panose="020B0604020202020204" pitchFamily="34" charset="-34"/>
                    <a:cs typeface="LilyUPC" panose="020B0604020202020204" pitchFamily="34" charset="-34"/>
                  </a:rPr>
                  <a:t>D Model Preview</a:t>
                </a:r>
              </a:p>
            </p:txBody>
          </p:sp>
        </p:grpSp>
        <p:sp>
          <p:nvSpPr>
            <p:cNvPr id="23" name="กล่องข้อความ 22"/>
            <p:cNvSpPr txBox="1"/>
            <p:nvPr/>
          </p:nvSpPr>
          <p:spPr>
            <a:xfrm>
              <a:off x="1917751" y="4830683"/>
              <a:ext cx="12130594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12000" dirty="0">
                  <a:solidFill>
                    <a:schemeClr val="bg1"/>
                  </a:solidFill>
                  <a:latin typeface="SB - Modern" panose="02000000000000000000" pitchFamily="2" charset="0"/>
                  <a:cs typeface="SB - Modern" panose="02000000000000000000" pitchFamily="2" charset="0"/>
                </a:rPr>
                <a:t>แตะเพื่อดูโมเดล 3 มิติ</a:t>
              </a:r>
              <a:endParaRPr lang="en-US" sz="12000" dirty="0">
                <a:solidFill>
                  <a:schemeClr val="bg1"/>
                </a:solidFill>
                <a:latin typeface="SB - Modern" panose="02000000000000000000" pitchFamily="2" charset="0"/>
                <a:cs typeface="SB - Modern" panose="02000000000000000000" pitchFamily="2" charset="0"/>
              </a:endParaRP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FBDE643-ECD3-40ED-9EF7-A61A8FB2F845}"/>
              </a:ext>
            </a:extLst>
          </p:cNvPr>
          <p:cNvCxnSpPr>
            <a:cxnSpLocks/>
          </p:cNvCxnSpPr>
          <p:nvPr/>
        </p:nvCxnSpPr>
        <p:spPr>
          <a:xfrm>
            <a:off x="17510220" y="7132240"/>
            <a:ext cx="5018299" cy="0"/>
          </a:xfrm>
          <a:prstGeom prst="line">
            <a:avLst/>
          </a:prstGeom>
          <a:ln w="127000" cap="rnd">
            <a:solidFill>
              <a:schemeClr val="tx1"/>
            </a:solidFill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4118A77-D76A-4076-8BC5-2D03E9CA6D39}"/>
              </a:ext>
            </a:extLst>
          </p:cNvPr>
          <p:cNvCxnSpPr>
            <a:cxnSpLocks/>
          </p:cNvCxnSpPr>
          <p:nvPr/>
        </p:nvCxnSpPr>
        <p:spPr>
          <a:xfrm>
            <a:off x="17520682" y="14991310"/>
            <a:ext cx="5018299" cy="0"/>
          </a:xfrm>
          <a:prstGeom prst="line">
            <a:avLst/>
          </a:prstGeom>
          <a:ln w="127000" cap="rnd">
            <a:solidFill>
              <a:schemeClr val="tx1"/>
            </a:solidFill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F54BAB69-616F-468B-90BA-A5FC662280F9}"/>
              </a:ext>
            </a:extLst>
          </p:cNvPr>
          <p:cNvSpPr/>
          <p:nvPr/>
        </p:nvSpPr>
        <p:spPr>
          <a:xfrm>
            <a:off x="8275588" y="10332065"/>
            <a:ext cx="6670416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10000" dirty="0">
                <a:solidFill>
                  <a:srgbClr val="FFFF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พบปัญหาหน้างาน</a:t>
            </a:r>
            <a:endParaRPr lang="en-US" sz="10000" dirty="0">
              <a:solidFill>
                <a:srgbClr val="FFFF00"/>
              </a:solidFill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461C88A-FBC4-42F7-A03F-53CCA649A9BD}"/>
              </a:ext>
            </a:extLst>
          </p:cNvPr>
          <p:cNvCxnSpPr>
            <a:cxnSpLocks/>
          </p:cNvCxnSpPr>
          <p:nvPr/>
        </p:nvCxnSpPr>
        <p:spPr>
          <a:xfrm>
            <a:off x="9101646" y="9216986"/>
            <a:ext cx="5018299" cy="0"/>
          </a:xfrm>
          <a:prstGeom prst="line">
            <a:avLst/>
          </a:prstGeom>
          <a:ln w="63500" cap="rnd">
            <a:solidFill>
              <a:schemeClr val="tx1"/>
            </a:solidFill>
            <a:prstDash val="sysDash"/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E132602-562D-4952-A514-A220049E262A}"/>
              </a:ext>
            </a:extLst>
          </p:cNvPr>
          <p:cNvCxnSpPr>
            <a:cxnSpLocks/>
          </p:cNvCxnSpPr>
          <p:nvPr/>
        </p:nvCxnSpPr>
        <p:spPr>
          <a:xfrm>
            <a:off x="7130693" y="11682097"/>
            <a:ext cx="5018299" cy="0"/>
          </a:xfrm>
          <a:prstGeom prst="line">
            <a:avLst/>
          </a:prstGeom>
          <a:ln w="63500" cap="rnd">
            <a:solidFill>
              <a:schemeClr val="tx1"/>
            </a:solidFill>
            <a:prstDash val="sysDash"/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304C25A-A415-4197-BC4E-EA13B6E70938}"/>
              </a:ext>
            </a:extLst>
          </p:cNvPr>
          <p:cNvCxnSpPr>
            <a:cxnSpLocks/>
          </p:cNvCxnSpPr>
          <p:nvPr/>
        </p:nvCxnSpPr>
        <p:spPr>
          <a:xfrm>
            <a:off x="8310663" y="15692641"/>
            <a:ext cx="5018299" cy="0"/>
          </a:xfrm>
          <a:prstGeom prst="line">
            <a:avLst/>
          </a:prstGeom>
          <a:ln w="63500" cap="rnd">
            <a:solidFill>
              <a:srgbClr val="7C7C7C"/>
            </a:solidFill>
            <a:prstDash val="sysDash"/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A72BEEEF-2CB6-4A99-8CB7-CADE08B0E26C}"/>
              </a:ext>
            </a:extLst>
          </p:cNvPr>
          <p:cNvSpPr txBox="1"/>
          <p:nvPr/>
        </p:nvSpPr>
        <p:spPr>
          <a:xfrm>
            <a:off x="265230" y="74362"/>
            <a:ext cx="481756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5000" dirty="0">
                <a:latin typeface="SB - Modern" panose="02000000000000000000" pitchFamily="2" charset="0"/>
                <a:cs typeface="SB - Modern" panose="02000000000000000000" pitchFamily="2" charset="0"/>
              </a:rPr>
              <a:t>โครงการก่อสร้างอาคาร</a:t>
            </a:r>
            <a:endParaRPr lang="en-US" sz="5000" dirty="0"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7BCFFD8-10D0-4E35-9C4F-C142C35A0FFA}"/>
              </a:ext>
            </a:extLst>
          </p:cNvPr>
          <p:cNvSpPr/>
          <p:nvPr/>
        </p:nvSpPr>
        <p:spPr>
          <a:xfrm>
            <a:off x="1303842" y="504170"/>
            <a:ext cx="34339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3600" dirty="0">
                <a:latin typeface="SB - Modern" panose="02000000000000000000" pitchFamily="2" charset="0"/>
                <a:cs typeface="SB - Modern" panose="02000000000000000000" pitchFamily="2" charset="0"/>
              </a:rPr>
              <a:t>คอนกรีตเสริมเหล็ก 3 ชั้น</a:t>
            </a:r>
            <a:endParaRPr lang="en-US" dirty="0"/>
          </a:p>
        </p:txBody>
      </p:sp>
      <p:pic>
        <p:nvPicPr>
          <p:cNvPr id="64" name="Picture 63" descr="A close up of a light&#10;&#10;Description automatically generated">
            <a:extLst>
              <a:ext uri="{FF2B5EF4-FFF2-40B4-BE49-F238E27FC236}">
                <a16:creationId xmlns:a16="http://schemas.microsoft.com/office/drawing/2014/main" id="{86084D2F-FC54-4366-B836-088DE30AF91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470" y="9573591"/>
            <a:ext cx="2386362" cy="2386362"/>
          </a:xfrm>
          <a:prstGeom prst="rect">
            <a:avLst/>
          </a:prstGeom>
        </p:spPr>
      </p:pic>
      <p:pic>
        <p:nvPicPr>
          <p:cNvPr id="65" name="Picture 64" descr="A close up of a light&#10;&#10;Description automatically generated">
            <a:extLst>
              <a:ext uri="{FF2B5EF4-FFF2-40B4-BE49-F238E27FC236}">
                <a16:creationId xmlns:a16="http://schemas.microsoft.com/office/drawing/2014/main" id="{9189D453-0A7B-4E7B-872D-CC6815AAB76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366" y="13685104"/>
            <a:ext cx="2386362" cy="2386362"/>
          </a:xfrm>
          <a:prstGeom prst="rect">
            <a:avLst/>
          </a:prstGeom>
        </p:spPr>
      </p:pic>
      <p:pic>
        <p:nvPicPr>
          <p:cNvPr id="66" name="Picture 65" descr="A close up of a light&#10;&#10;Description automatically generated">
            <a:extLst>
              <a:ext uri="{FF2B5EF4-FFF2-40B4-BE49-F238E27FC236}">
                <a16:creationId xmlns:a16="http://schemas.microsoft.com/office/drawing/2014/main" id="{C075CC01-86DC-4851-84A5-71834B11D5C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1478774" y="-16039"/>
            <a:ext cx="2386362" cy="2386362"/>
          </a:xfrm>
          <a:prstGeom prst="rect">
            <a:avLst/>
          </a:prstGeom>
        </p:spPr>
      </p:pic>
      <p:pic>
        <p:nvPicPr>
          <p:cNvPr id="67" name="Picture 66" descr="A close up of a light&#10;&#10;Description automatically generated">
            <a:extLst>
              <a:ext uri="{FF2B5EF4-FFF2-40B4-BE49-F238E27FC236}">
                <a16:creationId xmlns:a16="http://schemas.microsoft.com/office/drawing/2014/main" id="{236A5DAA-9EC6-4852-B0AD-24FA0E512D2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9370" y="5654198"/>
            <a:ext cx="2386362" cy="238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6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กลุ่ม 24">
            <a:extLst>
              <a:ext uri="{FF2B5EF4-FFF2-40B4-BE49-F238E27FC236}">
                <a16:creationId xmlns:a16="http://schemas.microsoft.com/office/drawing/2014/main" id="{40A20476-91CA-4762-9DD9-BD94846A47EF}"/>
              </a:ext>
            </a:extLst>
          </p:cNvPr>
          <p:cNvGrpSpPr/>
          <p:nvPr/>
        </p:nvGrpSpPr>
        <p:grpSpPr>
          <a:xfrm>
            <a:off x="0" y="-47211"/>
            <a:ext cx="23810913" cy="16104774"/>
            <a:chOff x="-1" y="-1"/>
            <a:chExt cx="12192003" cy="6858001"/>
          </a:xfrm>
        </p:grpSpPr>
        <p:pic>
          <p:nvPicPr>
            <p:cNvPr id="26" name="รูปภาพ 25" descr="รูปภาพประกอบด้วย เพดาน, อาคาร, ในอาคาร, พื้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3E7FD32-7BE1-4546-B87E-FF35BB083F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62" r="-1" b="-1"/>
            <a:stretch/>
          </p:blipFill>
          <p:spPr>
            <a:xfrm>
              <a:off x="7967351" y="-1"/>
              <a:ext cx="4224651" cy="3346705"/>
            </a:xfrm>
            <a:custGeom>
              <a:avLst/>
              <a:gdLst>
                <a:gd name="connsiteX0" fmla="*/ 1549963 w 4224651"/>
                <a:gd name="connsiteY0" fmla="*/ 0 h 3346705"/>
                <a:gd name="connsiteX1" fmla="*/ 1555540 w 4224651"/>
                <a:gd name="connsiteY1" fmla="*/ 0 h 3346705"/>
                <a:gd name="connsiteX2" fmla="*/ 2621768 w 4224651"/>
                <a:gd name="connsiteY2" fmla="*/ 0 h 3346705"/>
                <a:gd name="connsiteX3" fmla="*/ 4224651 w 4224651"/>
                <a:gd name="connsiteY3" fmla="*/ 0 h 3346705"/>
                <a:gd name="connsiteX4" fmla="*/ 4224651 w 4224651"/>
                <a:gd name="connsiteY4" fmla="*/ 3346705 h 3346705"/>
                <a:gd name="connsiteX5" fmla="*/ 0 w 422465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7" name="รูปภาพ 26" descr="รูปภาพประกอบด้วย สะพานเทียบเรือ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3E208922-7808-4202-92E2-AD79AF0991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40" r="-2" b="20230"/>
            <a:stretch/>
          </p:blipFill>
          <p:spPr>
            <a:xfrm>
              <a:off x="4493435" y="243"/>
              <a:ext cx="7698564" cy="3346705"/>
            </a:xfrm>
            <a:custGeom>
              <a:avLst/>
              <a:gdLst>
                <a:gd name="connsiteX0" fmla="*/ 1549963 w 7698564"/>
                <a:gd name="connsiteY0" fmla="*/ 0 h 3346705"/>
                <a:gd name="connsiteX1" fmla="*/ 1555540 w 7698564"/>
                <a:gd name="connsiteY1" fmla="*/ 0 h 3346705"/>
                <a:gd name="connsiteX2" fmla="*/ 2621768 w 7698564"/>
                <a:gd name="connsiteY2" fmla="*/ 0 h 3346705"/>
                <a:gd name="connsiteX3" fmla="*/ 4832507 w 7698564"/>
                <a:gd name="connsiteY3" fmla="*/ 0 h 3346705"/>
                <a:gd name="connsiteX4" fmla="*/ 3282657 w 7698564"/>
                <a:gd name="connsiteY4" fmla="*/ 3346461 h 3346705"/>
                <a:gd name="connsiteX5" fmla="*/ 7698564 w 7698564"/>
                <a:gd name="connsiteY5" fmla="*/ 3346461 h 3346705"/>
                <a:gd name="connsiteX6" fmla="*/ 7698564 w 7698564"/>
                <a:gd name="connsiteY6" fmla="*/ 3346705 h 3346705"/>
                <a:gd name="connsiteX7" fmla="*/ 0 w 7698564"/>
                <a:gd name="connsiteY7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8" name="รูปภาพ 27" descr="รูปภาพประกอบด้วย รั้ว, กลางแจ้ง, อาคาร, สะพาน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2F9950DF-4C4E-4995-B351-C1336A323E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" r="19063" b="1"/>
            <a:stretch/>
          </p:blipFill>
          <p:spPr>
            <a:xfrm>
              <a:off x="20" y="10"/>
              <a:ext cx="5859777" cy="3346695"/>
            </a:xfrm>
            <a:custGeom>
              <a:avLst/>
              <a:gdLst>
                <a:gd name="connsiteX0" fmla="*/ 0 w 5859797"/>
                <a:gd name="connsiteY0" fmla="*/ 0 h 3346705"/>
                <a:gd name="connsiteX1" fmla="*/ 5859797 w 5859797"/>
                <a:gd name="connsiteY1" fmla="*/ 0 h 3346705"/>
                <a:gd name="connsiteX2" fmla="*/ 4309834 w 5859797"/>
                <a:gd name="connsiteY2" fmla="*/ 3346705 h 3346705"/>
                <a:gd name="connsiteX3" fmla="*/ 4304257 w 5859797"/>
                <a:gd name="connsiteY3" fmla="*/ 3346705 h 3346705"/>
                <a:gd name="connsiteX4" fmla="*/ 3238029 w 5859797"/>
                <a:gd name="connsiteY4" fmla="*/ 3346705 h 3346705"/>
                <a:gd name="connsiteX5" fmla="*/ 0 w 5859797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29" name="รูปภาพ 28" descr="รูปภาพประกอบด้วย รถไฟ, อาคาร, สะพาน, ขนาดใหญ่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6A528E04-501D-4784-BC11-9FCD4DB05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5" r="454" b="-2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>
                <a:gd name="connsiteX0" fmla="*/ 1549963 w 5841911"/>
                <a:gd name="connsiteY0" fmla="*/ 0 h 3346705"/>
                <a:gd name="connsiteX1" fmla="*/ 1555540 w 5841911"/>
                <a:gd name="connsiteY1" fmla="*/ 0 h 3346705"/>
                <a:gd name="connsiteX2" fmla="*/ 2621768 w 5841911"/>
                <a:gd name="connsiteY2" fmla="*/ 0 h 3346705"/>
                <a:gd name="connsiteX3" fmla="*/ 5841911 w 5841911"/>
                <a:gd name="connsiteY3" fmla="*/ 0 h 3346705"/>
                <a:gd name="connsiteX4" fmla="*/ 5841911 w 5841911"/>
                <a:gd name="connsiteY4" fmla="*/ 3346705 h 3346705"/>
                <a:gd name="connsiteX5" fmla="*/ 0 w 5841911"/>
                <a:gd name="connsiteY5" fmla="*/ 3346705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0" name="รูปภาพ 29" descr="รูปภาพประกอบด้วย อาคาร, รั้ว, พื้น, กลางแจ้ง&#10;&#10;คำอธิบายที่สร้างขึ้นโดยมีความน่าเชื่อถือสูงมาก">
              <a:extLst>
                <a:ext uri="{FF2B5EF4-FFF2-40B4-BE49-F238E27FC236}">
                  <a16:creationId xmlns:a16="http://schemas.microsoft.com/office/drawing/2014/main" id="{C13EC086-09F8-441E-BE17-769323F4A3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2" b="21671"/>
            <a:stretch/>
          </p:blipFill>
          <p:spPr>
            <a:xfrm>
              <a:off x="-1" y="3511295"/>
              <a:ext cx="7698564" cy="3346705"/>
            </a:xfrm>
            <a:custGeom>
              <a:avLst/>
              <a:gdLst>
                <a:gd name="connsiteX0" fmla="*/ 0 w 7698564"/>
                <a:gd name="connsiteY0" fmla="*/ 0 h 3346705"/>
                <a:gd name="connsiteX1" fmla="*/ 7698564 w 7698564"/>
                <a:gd name="connsiteY1" fmla="*/ 0 h 3346705"/>
                <a:gd name="connsiteX2" fmla="*/ 6148601 w 7698564"/>
                <a:gd name="connsiteY2" fmla="*/ 3346705 h 3346705"/>
                <a:gd name="connsiteX3" fmla="*/ 6143024 w 7698564"/>
                <a:gd name="connsiteY3" fmla="*/ 3346705 h 3346705"/>
                <a:gd name="connsiteX4" fmla="*/ 5076796 w 7698564"/>
                <a:gd name="connsiteY4" fmla="*/ 3346705 h 3346705"/>
                <a:gd name="connsiteX5" fmla="*/ 1246924 w 7698564"/>
                <a:gd name="connsiteY5" fmla="*/ 3346705 h 3346705"/>
                <a:gd name="connsiteX6" fmla="*/ 1246924 w 7698564"/>
                <a:gd name="connsiteY6" fmla="*/ 3346226 h 3346705"/>
                <a:gd name="connsiteX7" fmla="*/ 0 w 7698564"/>
                <a:gd name="connsiteY7" fmla="*/ 3346226 h 334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  <p:sp>
          <p:nvSpPr>
            <p:cNvPr id="31" name="สี่เหลี่ยมผืนผ้า 30">
              <a:extLst>
                <a:ext uri="{FF2B5EF4-FFF2-40B4-BE49-F238E27FC236}">
                  <a16:creationId xmlns:a16="http://schemas.microsoft.com/office/drawing/2014/main" id="{20FC9308-AC82-4F8D-AB2A-4B61B213EC39}"/>
                </a:ext>
              </a:extLst>
            </p:cNvPr>
            <p:cNvSpPr/>
            <p:nvPr/>
          </p:nvSpPr>
          <p:spPr>
            <a:xfrm>
              <a:off x="-1" y="-1"/>
              <a:ext cx="12192001" cy="6858001"/>
            </a:xfrm>
            <a:prstGeom prst="rect">
              <a:avLst/>
            </a:prstGeom>
            <a:solidFill>
              <a:schemeClr val="tx1">
                <a:alpha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05C262A-5066-4513-9430-D1BD21152070}"/>
              </a:ext>
            </a:extLst>
          </p:cNvPr>
          <p:cNvSpPr/>
          <p:nvPr/>
        </p:nvSpPr>
        <p:spPr>
          <a:xfrm>
            <a:off x="7942997" y="-47211"/>
            <a:ext cx="8023100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รูปภาพ 6"/>
          <p:cNvPicPr>
            <a:picLocks noChangeAspect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6098" y="1545520"/>
            <a:ext cx="3376768" cy="3376768"/>
          </a:xfrm>
          <a:prstGeom prst="rect">
            <a:avLst/>
          </a:prstGeom>
          <a:noFill/>
        </p:spPr>
      </p:pic>
      <p:sp>
        <p:nvSpPr>
          <p:cNvPr id="11" name="กล่องข้อความ 10"/>
          <p:cNvSpPr txBox="1"/>
          <p:nvPr/>
        </p:nvSpPr>
        <p:spPr>
          <a:xfrm>
            <a:off x="555931" y="5902514"/>
            <a:ext cx="69019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Project status</a:t>
            </a:r>
          </a:p>
        </p:txBody>
      </p:sp>
      <p:sp>
        <p:nvSpPr>
          <p:cNvPr id="14" name="กล่องข้อความ 13"/>
          <p:cNvSpPr txBox="1"/>
          <p:nvPr/>
        </p:nvSpPr>
        <p:spPr>
          <a:xfrm>
            <a:off x="17730691" y="5896085"/>
            <a:ext cx="45208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PAYMENT</a:t>
            </a:r>
          </a:p>
        </p:txBody>
      </p:sp>
      <p:sp>
        <p:nvSpPr>
          <p:cNvPr id="17" name="กล่องข้อความ 16"/>
          <p:cNvSpPr txBox="1"/>
          <p:nvPr/>
        </p:nvSpPr>
        <p:spPr>
          <a:xfrm>
            <a:off x="569492" y="5315551"/>
            <a:ext cx="6977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รายงานสถานะโครงการ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1" name="กล่องข้อความ 20"/>
          <p:cNvSpPr txBox="1"/>
          <p:nvPr/>
        </p:nvSpPr>
        <p:spPr>
          <a:xfrm>
            <a:off x="16681166" y="5340918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บัญชีรายรับรายจ่าย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744" y="1367691"/>
            <a:ext cx="3343374" cy="3343374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E6626E28-E728-4DBC-BAD5-FD9A9A66D688}"/>
              </a:ext>
            </a:extLst>
          </p:cNvPr>
          <p:cNvSpPr/>
          <p:nvPr/>
        </p:nvSpPr>
        <p:spPr>
          <a:xfrm>
            <a:off x="-30442" y="8019439"/>
            <a:ext cx="7973435" cy="8075992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66D51E2-4C31-4FF8-9A06-877167BFAF22}"/>
              </a:ext>
            </a:extLst>
          </p:cNvPr>
          <p:cNvSpPr/>
          <p:nvPr/>
        </p:nvSpPr>
        <p:spPr>
          <a:xfrm>
            <a:off x="15966098" y="8019439"/>
            <a:ext cx="7875254" cy="8038124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รูปภาพ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989" y="9172831"/>
            <a:ext cx="3604884" cy="36048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กล่องข้อความ 14"/>
          <p:cNvSpPr txBox="1"/>
          <p:nvPr/>
        </p:nvSpPr>
        <p:spPr>
          <a:xfrm>
            <a:off x="1193353" y="14003757"/>
            <a:ext cx="5240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APPROVAL</a:t>
            </a:r>
          </a:p>
        </p:txBody>
      </p:sp>
      <p:sp>
        <p:nvSpPr>
          <p:cNvPr id="16" name="กล่องข้อความ 15"/>
          <p:cNvSpPr txBox="1"/>
          <p:nvPr/>
        </p:nvSpPr>
        <p:spPr>
          <a:xfrm>
            <a:off x="8401359" y="13958766"/>
            <a:ext cx="72659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QUOTATION</a:t>
            </a:r>
          </a:p>
        </p:txBody>
      </p:sp>
      <p:sp>
        <p:nvSpPr>
          <p:cNvPr id="22" name="กล่องข้อความ 21"/>
          <p:cNvSpPr txBox="1"/>
          <p:nvPr/>
        </p:nvSpPr>
        <p:spPr>
          <a:xfrm>
            <a:off x="7512394" y="13297047"/>
            <a:ext cx="88875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ใบเสนอราคา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23" name="กล่องข้อความ 22"/>
          <p:cNvSpPr txBox="1"/>
          <p:nvPr/>
        </p:nvSpPr>
        <p:spPr>
          <a:xfrm>
            <a:off x="515174" y="13360972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เอกสารขออนุมัติ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32" name="กล่องข้อความ 31"/>
          <p:cNvSpPr txBox="1"/>
          <p:nvPr/>
        </p:nvSpPr>
        <p:spPr>
          <a:xfrm>
            <a:off x="16656903" y="13996633"/>
            <a:ext cx="67719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BACK TO MENU</a:t>
            </a:r>
          </a:p>
        </p:txBody>
      </p:sp>
      <p:pic>
        <p:nvPicPr>
          <p:cNvPr id="33" name="รูปภาพ 32"/>
          <p:cNvPicPr>
            <a:picLocks noChangeAspect="1"/>
          </p:cNvPicPr>
          <p:nvPr/>
        </p:nvPicPr>
        <p:blipFill>
          <a:blip r:embed="rId10">
            <a:alphaModFix amt="8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5407"/>
                    </a14:imgEffect>
                    <a14:imgEffect>
                      <a14:saturation sat="1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0946" y="9535561"/>
            <a:ext cx="2825558" cy="2825556"/>
          </a:xfrm>
          <a:prstGeom prst="rect">
            <a:avLst/>
          </a:prstGeom>
        </p:spPr>
      </p:pic>
      <p:sp>
        <p:nvSpPr>
          <p:cNvPr id="34" name="กล่องข้อความ 33"/>
          <p:cNvSpPr txBox="1"/>
          <p:nvPr/>
        </p:nvSpPr>
        <p:spPr>
          <a:xfrm>
            <a:off x="17104214" y="13334914"/>
            <a:ext cx="58072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กลับไปยังเมนูหลัก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sp>
        <p:nvSpPr>
          <p:cNvPr id="38" name="กล่องข้อความ 16">
            <a:extLst>
              <a:ext uri="{FF2B5EF4-FFF2-40B4-BE49-F238E27FC236}">
                <a16:creationId xmlns:a16="http://schemas.microsoft.com/office/drawing/2014/main" id="{1A66AE09-35A6-4288-B5D5-35C0AFAAD4CA}"/>
              </a:ext>
            </a:extLst>
          </p:cNvPr>
          <p:cNvSpPr txBox="1"/>
          <p:nvPr/>
        </p:nvSpPr>
        <p:spPr>
          <a:xfrm>
            <a:off x="527523" y="5315551"/>
            <a:ext cx="6977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FFC00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รายงานสถานะโครงการ</a:t>
            </a:r>
            <a:endParaRPr lang="en-US" sz="8000" dirty="0">
              <a:solidFill>
                <a:srgbClr val="FFC00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39D45C-0EFB-465F-8A64-B95591A68862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065" y="8775564"/>
            <a:ext cx="4167436" cy="4167434"/>
          </a:xfrm>
          <a:prstGeom prst="rect">
            <a:avLst/>
          </a:prstGeom>
        </p:spPr>
      </p:pic>
      <p:sp>
        <p:nvSpPr>
          <p:cNvPr id="39" name="กล่องข้อความ 14">
            <a:extLst>
              <a:ext uri="{FF2B5EF4-FFF2-40B4-BE49-F238E27FC236}">
                <a16:creationId xmlns:a16="http://schemas.microsoft.com/office/drawing/2014/main" id="{035C85B6-DD2D-4EE4-812A-A99CAD44DA61}"/>
              </a:ext>
            </a:extLst>
          </p:cNvPr>
          <p:cNvSpPr txBox="1"/>
          <p:nvPr/>
        </p:nvSpPr>
        <p:spPr>
          <a:xfrm>
            <a:off x="8902564" y="5896085"/>
            <a:ext cx="60943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LilyUPC" panose="020B0604020202020204" pitchFamily="34" charset="-34"/>
                <a:cs typeface="LilyUPC" panose="020B0604020202020204" pitchFamily="34" charset="-34"/>
              </a:rPr>
              <a:t>PROJECT STAFFS</a:t>
            </a:r>
          </a:p>
        </p:txBody>
      </p:sp>
      <p:sp>
        <p:nvSpPr>
          <p:cNvPr id="40" name="กล่องข้อความ 22">
            <a:extLst>
              <a:ext uri="{FF2B5EF4-FFF2-40B4-BE49-F238E27FC236}">
                <a16:creationId xmlns:a16="http://schemas.microsoft.com/office/drawing/2014/main" id="{1CD25EF8-135C-45C7-AE89-54183EC1DB0C}"/>
              </a:ext>
            </a:extLst>
          </p:cNvPr>
          <p:cNvSpPr txBox="1"/>
          <p:nvPr/>
        </p:nvSpPr>
        <p:spPr>
          <a:xfrm>
            <a:off x="8633070" y="5310794"/>
            <a:ext cx="6526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000" dirty="0">
                <a:solidFill>
                  <a:srgbClr val="0070C0"/>
                </a:solidFill>
                <a:latin typeface="SB - Modern" panose="02000000000000000000" pitchFamily="2" charset="0"/>
                <a:cs typeface="SB - Modern" panose="02000000000000000000" pitchFamily="2" charset="0"/>
              </a:rPr>
              <a:t>ติดต่อบุคลากร</a:t>
            </a:r>
            <a:endParaRPr lang="en-US" sz="8000" dirty="0">
              <a:solidFill>
                <a:srgbClr val="0070C0"/>
              </a:solidFill>
              <a:latin typeface="SB - Modern" panose="02000000000000000000" pitchFamily="2" charset="0"/>
              <a:cs typeface="SB - Modern" panose="02000000000000000000" pitchFamily="2" charset="0"/>
            </a:endParaRPr>
          </a:p>
        </p:txBody>
      </p:sp>
      <p:pic>
        <p:nvPicPr>
          <p:cNvPr id="41" name="รูปภาพ 12">
            <a:extLst>
              <a:ext uri="{FF2B5EF4-FFF2-40B4-BE49-F238E27FC236}">
                <a16:creationId xmlns:a16="http://schemas.microsoft.com/office/drawing/2014/main" id="{0E94100A-CD48-4313-AB81-3196D501D947}"/>
              </a:ext>
            </a:extLst>
          </p:cNvPr>
          <p:cNvPicPr>
            <a:picLocks noChangeAspect="1"/>
          </p:cNvPicPr>
          <p:nvPr/>
        </p:nvPicPr>
        <p:blipFill>
          <a:blip r:embed="rId1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7145" y="435004"/>
            <a:ext cx="4720168" cy="4720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78502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ตาราง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854969"/>
              </p:ext>
            </p:extLst>
          </p:nvPr>
        </p:nvGraphicFramePr>
        <p:xfrm>
          <a:off x="1" y="-47211"/>
          <a:ext cx="23810907" cy="1610477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920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879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024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523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5238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8182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5936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462</TotalTime>
  <Words>121</Words>
  <Application>Microsoft Office PowerPoint</Application>
  <PresentationFormat>Custom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LilyUPC</vt:lpstr>
      <vt:lpstr>SB - Modern</vt:lpstr>
      <vt:lpstr>ธีมของ 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พุฒิพงศ์ ลิมสถายุรัตน์</dc:creator>
  <cp:lastModifiedBy>Puttipong Diseno</cp:lastModifiedBy>
  <cp:revision>44</cp:revision>
  <dcterms:created xsi:type="dcterms:W3CDTF">2019-07-02T14:01:16Z</dcterms:created>
  <dcterms:modified xsi:type="dcterms:W3CDTF">2019-07-18T11:17:59Z</dcterms:modified>
</cp:coreProperties>
</file>

<file path=docProps/thumbnail.jpeg>
</file>